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0" r:id="rId2"/>
    <p:sldId id="257" r:id="rId3"/>
    <p:sldId id="268" r:id="rId4"/>
    <p:sldId id="269" r:id="rId5"/>
    <p:sldId id="26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444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72" autoAdjust="0"/>
  </p:normalViewPr>
  <p:slideViewPr>
    <p:cSldViewPr>
      <p:cViewPr varScale="1">
        <p:scale>
          <a:sx n="74" d="100"/>
          <a:sy n="74" d="100"/>
        </p:scale>
        <p:origin x="-1266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737D9-17D7-4499-944D-6E439617D9AA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DDE11-C346-4718-9CEA-2A3FDB0EDC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766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DDE11-C346-4718-9CEA-2A3FDB0EDC4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9409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D3FB-8052-4AA2-B714-7E9062F1A904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A415A1-5D01-4284-A942-717BC9B5F7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D3FB-8052-4AA2-B714-7E9062F1A904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15A1-5D01-4284-A942-717BC9B5F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D3FB-8052-4AA2-B714-7E9062F1A904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15A1-5D01-4284-A942-717BC9B5F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D3FB-8052-4AA2-B714-7E9062F1A904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A415A1-5D01-4284-A942-717BC9B5F7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D3FB-8052-4AA2-B714-7E9062F1A904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A415A1-5D01-4284-A942-717BC9B5F7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D3FB-8052-4AA2-B714-7E9062F1A904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A415A1-5D01-4284-A942-717BC9B5F7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D3FB-8052-4AA2-B714-7E9062F1A904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A415A1-5D01-4284-A942-717BC9B5F7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D3FB-8052-4AA2-B714-7E9062F1A904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A415A1-5D01-4284-A942-717BC9B5F7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D3FB-8052-4AA2-B714-7E9062F1A904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A415A1-5D01-4284-A942-717BC9B5F7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D3FB-8052-4AA2-B714-7E9062F1A904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A415A1-5D01-4284-A942-717BC9B5F7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D3FB-8052-4AA2-B714-7E9062F1A904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A415A1-5D01-4284-A942-717BC9B5F7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102D3FB-8052-4AA2-B714-7E9062F1A904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2A415A1-5D01-4284-A942-717BC9B5F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7.jpeg"/><Relationship Id="rId7" Type="http://schemas.openxmlformats.org/officeDocument/2006/relationships/image" Target="../media/image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219200"/>
            <a:ext cx="8640960" cy="215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Крым: </a:t>
            </a:r>
            <a:br>
              <a:rPr lang="ru-RU" b="1" dirty="0" smtClean="0"/>
            </a:br>
            <a:r>
              <a:rPr lang="ru-RU" b="1" dirty="0" smtClean="0"/>
              <a:t>Звездная История</a:t>
            </a:r>
            <a:endParaRPr lang="ru-RU" b="1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123728" y="3356992"/>
            <a:ext cx="61722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None/>
            </a:pPr>
            <a:r>
              <a:rPr lang="ru-RU" sz="3600" dirty="0" smtClean="0">
                <a:solidFill>
                  <a:srgbClr val="FFC000"/>
                </a:solidFill>
              </a:rPr>
              <a:t>Астротур Осень-2016</a:t>
            </a:r>
            <a:endParaRPr lang="ru-RU" sz="3600" dirty="0">
              <a:solidFill>
                <a:srgbClr val="FFC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838364" y="5784246"/>
            <a:ext cx="7046003" cy="842183"/>
            <a:chOff x="1272696" y="5743083"/>
            <a:chExt cx="6771035" cy="842183"/>
          </a:xfrm>
        </p:grpSpPr>
        <p:sp>
          <p:nvSpPr>
            <p:cNvPr id="8" name="TextBox 7"/>
            <p:cNvSpPr txBox="1"/>
            <p:nvPr/>
          </p:nvSpPr>
          <p:spPr>
            <a:xfrm>
              <a:off x="1272696" y="5743083"/>
              <a:ext cx="3168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www.ostrovgeroev.ru</a:t>
              </a:r>
              <a:endParaRPr lang="ru-RU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23451" y="5754269"/>
              <a:ext cx="25202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+7 (495) 229-04-25</a:t>
              </a:r>
              <a:endParaRPr lang="ru-RU" sz="2400" dirty="0"/>
            </a:p>
          </p:txBody>
        </p:sp>
      </p:grp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4172" y="5384083"/>
            <a:ext cx="1357908" cy="1285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6619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4373016" y="6093296"/>
            <a:ext cx="4735488" cy="6983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3600" smtClean="0">
                <a:solidFill>
                  <a:srgbClr val="FFC000"/>
                </a:solidFill>
              </a:rPr>
              <a:t>Астротур Осень-2016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7052" y="3573016"/>
            <a:ext cx="4392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также:</a:t>
            </a:r>
          </a:p>
          <a:p>
            <a:r>
              <a:rPr lang="ru-RU" dirty="0" smtClean="0"/>
              <a:t>- постигнем азы фотографии красот ночного неба,</a:t>
            </a:r>
          </a:p>
          <a:p>
            <a:r>
              <a:rPr lang="ru-RU" dirty="0" smtClean="0"/>
              <a:t>- узнаем, как устроена Солнечная система, Галактика и Вселенная,</a:t>
            </a:r>
          </a:p>
          <a:p>
            <a:r>
              <a:rPr lang="ru-RU" dirty="0" smtClean="0"/>
              <a:t>- разовьем навыки логики, анализа и критического мышления.</a:t>
            </a:r>
            <a:endParaRPr lang="ru-RU" dirty="0"/>
          </a:p>
        </p:txBody>
      </p:sp>
      <p:pic>
        <p:nvPicPr>
          <p:cNvPr id="3074" name="Picture 2" descr="C:\Users\ostrov_geroev\Pictures\Картинки\Фото, Реклама, полиграфия\Крым астротур скалы\al1fFMTJ4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857" y="306323"/>
            <a:ext cx="3745431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ostrov_geroev\Pictures\Картинки\Фото, Реклама, полиграфия\Крым астротур скалы\IMG_6726 мала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857" y="3569311"/>
            <a:ext cx="3785978" cy="2523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ostrov_geroev\Pictures\Картинки\Фото, Реклама, полиграфия\Крым астротур скалы\IMG_6252_thumb мала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6322"/>
            <a:ext cx="4212468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138275" y="6092429"/>
            <a:ext cx="3191333" cy="663839"/>
            <a:chOff x="138275" y="6092429"/>
            <a:chExt cx="3191333" cy="663839"/>
          </a:xfrm>
        </p:grpSpPr>
        <p:pic>
          <p:nvPicPr>
            <p:cNvPr id="8" name="Picture 4" descr="C:\Users\ostrov_geroev\Pictures\Картинки\Буклеты всех программ\Для типографии\Полиграфия\Лого\logo_ОГ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0" b="100000" l="718" r="98780">
                          <a14:foregroundMark x1="43216" y1="55345" x2="43216" y2="55345"/>
                          <a14:foregroundMark x1="31156" y1="53236" x2="31156" y2="53236"/>
                          <a14:foregroundMark x1="33166" y1="61164" x2="33166" y2="61164"/>
                          <a14:foregroundMark x1="52477" y1="62618" x2="52477" y2="62618"/>
                          <a14:foregroundMark x1="54200" y1="55927" x2="54200" y2="55927"/>
                          <a14:foregroundMark x1="51328" y1="50909" x2="51328" y2="50909"/>
                          <a14:foregroundMark x1="76167" y1="55636" x2="76167" y2="55636"/>
                          <a14:foregroundMark x1="61737" y1="50909" x2="61737" y2="50909"/>
                          <a14:foregroundMark x1="66906" y1="82836" x2="66906" y2="82836"/>
                          <a14:foregroundMark x1="36612" y1="76945" x2="36612" y2="76945"/>
                          <a14:foregroundMark x1="35750" y1="74036" x2="35750" y2="74036"/>
                          <a14:foregroundMark x1="46159" y1="79855" x2="46159" y2="79855"/>
                          <a14:foregroundMark x1="46447" y1="75782" x2="46447" y2="75782"/>
                          <a14:foregroundMark x1="49318" y1="88364" x2="49318" y2="88364"/>
                          <a14:foregroundMark x1="37473" y1="92727" x2="37473" y2="92727"/>
                          <a14:foregroundMark x1="49318" y1="79273" x2="49318" y2="79273"/>
                          <a14:foregroundMark x1="49318" y1="77818" x2="49318" y2="77818"/>
                          <a14:foregroundMark x1="55635" y1="76073" x2="55635" y2="76073"/>
                          <a14:foregroundMark x1="56210" y1="73164" x2="56210" y2="73164"/>
                          <a14:foregroundMark x1="28787" y1="72291" x2="28787" y2="72291"/>
                          <a14:foregroundMark x1="41493" y1="70836" x2="41493" y2="70836"/>
                          <a14:foregroundMark x1="38335" y1="79564" x2="38335" y2="79564"/>
                          <a14:foregroundMark x1="53912" y1="79564" x2="53912" y2="79564"/>
                          <a14:foregroundMark x1="60876" y1="72000" x2="60876" y2="72000"/>
                          <a14:foregroundMark x1="29935" y1="73455" x2="29935" y2="734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75" y="6092429"/>
              <a:ext cx="681832" cy="646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20107" y="6120638"/>
              <a:ext cx="25095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www.ostrovgeroev.ru</a:t>
              </a:r>
              <a:endParaRPr lang="ru-RU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7584" y="6417714"/>
              <a:ext cx="19472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+7 (495) 229-04-25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34989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Users\ostrov_geroev\Pictures\Картинки\Фото, Реклама, полиграфия\Крым астротур скалы\IMG_7053_thumb мал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2914" y="4500305"/>
            <a:ext cx="2281475" cy="1520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2"/>
          <p:cNvSpPr txBox="1">
            <a:spLocks/>
          </p:cNvSpPr>
          <p:nvPr/>
        </p:nvSpPr>
        <p:spPr>
          <a:xfrm>
            <a:off x="4373016" y="6093296"/>
            <a:ext cx="4735488" cy="6983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3600" dirty="0" smtClean="0">
                <a:solidFill>
                  <a:srgbClr val="FFC000"/>
                </a:solidFill>
              </a:rPr>
              <a:t>Астротур Осень-2016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4098" name="Picture 2" descr="C:\Users\ostrov_geroev\Pictures\Картинки\Фото, Реклама, полиграфия\Крым астротур скалы\IMG_6324_thumb мала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60565"/>
            <a:ext cx="2892413" cy="1928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ostrov_geroev\Pictures\Картинки\Фото, Реклама, полиграфия\Крым астротур скалы\IMG_6337_thumb мала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500"/>
            <a:ext cx="2946509" cy="1964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ostrov_geroev\Pictures\Картинки\Фото, Реклама, полиграфия\Крым астротур скалы\IMG_6486_thumb мала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7804" y="2060848"/>
            <a:ext cx="3316484" cy="22109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ostrov_geroev\Pictures\Картинки\Фото, Реклама, полиграфия\Крым астротур скалы\IMG_6466_thumb мала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4389" y="19430"/>
            <a:ext cx="2954115" cy="19694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ostrov_geroev\Pictures\Картинки\Фото, Реклама, полиграфия\Крым астротур скалы\IMG_6332_thumb малая обр.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3244" y="3567658"/>
            <a:ext cx="2905260" cy="2453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2582" y="2852936"/>
            <a:ext cx="30070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Астротур – это много движения, спорта и игр.</a:t>
            </a:r>
          </a:p>
          <a:p>
            <a:r>
              <a:rPr lang="ru-RU" dirty="0" smtClean="0"/>
              <a:t>Мы станем настоящей командой, научимся доверять друг-другу,  раскроем потенциал каждого участника и обретем новых друзей и единомышленников  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38275" y="6092429"/>
            <a:ext cx="3191333" cy="663839"/>
            <a:chOff x="138275" y="6092429"/>
            <a:chExt cx="3191333" cy="663839"/>
          </a:xfrm>
        </p:grpSpPr>
        <p:pic>
          <p:nvPicPr>
            <p:cNvPr id="12" name="Picture 4" descr="C:\Users\ostrov_geroev\Pictures\Картинки\Буклеты всех программ\Для типографии\Полиграфия\Лого\logo_ОГ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0" b="100000" l="718" r="98780">
                          <a14:foregroundMark x1="43216" y1="55345" x2="43216" y2="55345"/>
                          <a14:foregroundMark x1="31156" y1="53236" x2="31156" y2="53236"/>
                          <a14:foregroundMark x1="33166" y1="61164" x2="33166" y2="61164"/>
                          <a14:foregroundMark x1="52477" y1="62618" x2="52477" y2="62618"/>
                          <a14:foregroundMark x1="54200" y1="55927" x2="54200" y2="55927"/>
                          <a14:foregroundMark x1="51328" y1="50909" x2="51328" y2="50909"/>
                          <a14:foregroundMark x1="76167" y1="55636" x2="76167" y2="55636"/>
                          <a14:foregroundMark x1="61737" y1="50909" x2="61737" y2="50909"/>
                          <a14:foregroundMark x1="66906" y1="82836" x2="66906" y2="82836"/>
                          <a14:foregroundMark x1="36612" y1="76945" x2="36612" y2="76945"/>
                          <a14:foregroundMark x1="35750" y1="74036" x2="35750" y2="74036"/>
                          <a14:foregroundMark x1="46159" y1="79855" x2="46159" y2="79855"/>
                          <a14:foregroundMark x1="46447" y1="75782" x2="46447" y2="75782"/>
                          <a14:foregroundMark x1="49318" y1="88364" x2="49318" y2="88364"/>
                          <a14:foregroundMark x1="37473" y1="92727" x2="37473" y2="92727"/>
                          <a14:foregroundMark x1="49318" y1="79273" x2="49318" y2="79273"/>
                          <a14:foregroundMark x1="49318" y1="77818" x2="49318" y2="77818"/>
                          <a14:foregroundMark x1="55635" y1="76073" x2="55635" y2="76073"/>
                          <a14:foregroundMark x1="56210" y1="73164" x2="56210" y2="73164"/>
                          <a14:foregroundMark x1="28787" y1="72291" x2="28787" y2="72291"/>
                          <a14:foregroundMark x1="41493" y1="70836" x2="41493" y2="70836"/>
                          <a14:foregroundMark x1="38335" y1="79564" x2="38335" y2="79564"/>
                          <a14:foregroundMark x1="53912" y1="79564" x2="53912" y2="79564"/>
                          <a14:foregroundMark x1="60876" y1="72000" x2="60876" y2="72000"/>
                          <a14:foregroundMark x1="29935" y1="73455" x2="29935" y2="734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75" y="6092429"/>
              <a:ext cx="681832" cy="646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820107" y="6120638"/>
              <a:ext cx="25095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www.ostrovgeroev.ru</a:t>
              </a:r>
              <a:endParaRPr lang="ru-RU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7584" y="6417714"/>
              <a:ext cx="19472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+7 (495) 229-04-25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61570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4373016" y="6093296"/>
            <a:ext cx="4735488" cy="6983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3600" smtClean="0">
                <a:solidFill>
                  <a:srgbClr val="FFC000"/>
                </a:solidFill>
              </a:rPr>
              <a:t>Астротур Осень-2016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5123" name="Picture 3" descr="C:\Users\ostrov_geroev\Pictures\Картинки\Фото, Реклама, полиграфия\Крым астротур скалы\IMG_6552 мал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790" y="127785"/>
            <a:ext cx="2823152" cy="1882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ostrov_geroev\Pictures\Картинки\Фото, Реклама, полиграфия\Крым астротур скалы\IMG_6653 мала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8233" y="2153968"/>
            <a:ext cx="4118263" cy="2745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ostrov_geroev\Pictures\Картинки\Фото, Реклама, полиграфия\Крым астротур скалы\IMG_6567 мала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3345" y="127786"/>
            <a:ext cx="2823151" cy="1882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0682" y="5082753"/>
            <a:ext cx="8785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Вокруг обсерватории так много интересного! </a:t>
            </a:r>
          </a:p>
          <a:p>
            <a:r>
              <a:rPr lang="ru-RU" dirty="0" smtClean="0"/>
              <a:t>Пешие однодневные походы (целый день в горах!) и автобусные экскурсии – это новые открытия и впечатления, которые ребята увезут с собой.</a:t>
            </a:r>
            <a:endParaRPr lang="ru-RU" dirty="0"/>
          </a:p>
        </p:txBody>
      </p:sp>
      <p:pic>
        <p:nvPicPr>
          <p:cNvPr id="5126" name="Picture 6" descr="C:\Users\ostrov_geroev\Pictures\Картинки\Фото, Реклама, полиграфия\Крым астротур скалы\160707_DSC18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1126" y="111887"/>
            <a:ext cx="2891034" cy="1914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ostrov_geroev\Pictures\Картинки\Фото, Реклама, полиграфия\Крым астротур скалы\160709_DSC25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53967"/>
            <a:ext cx="4145901" cy="2745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38275" y="6092429"/>
            <a:ext cx="3191333" cy="663839"/>
            <a:chOff x="138275" y="6092429"/>
            <a:chExt cx="3191333" cy="663839"/>
          </a:xfrm>
        </p:grpSpPr>
        <p:pic>
          <p:nvPicPr>
            <p:cNvPr id="13" name="Picture 4" descr="C:\Users\ostrov_geroev\Pictures\Картинки\Буклеты всех программ\Для типографии\Полиграфия\Лого\logo_ОГ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0" b="100000" l="718" r="98780">
                          <a14:foregroundMark x1="43216" y1="55345" x2="43216" y2="55345"/>
                          <a14:foregroundMark x1="31156" y1="53236" x2="31156" y2="53236"/>
                          <a14:foregroundMark x1="33166" y1="61164" x2="33166" y2="61164"/>
                          <a14:foregroundMark x1="52477" y1="62618" x2="52477" y2="62618"/>
                          <a14:foregroundMark x1="54200" y1="55927" x2="54200" y2="55927"/>
                          <a14:foregroundMark x1="51328" y1="50909" x2="51328" y2="50909"/>
                          <a14:foregroundMark x1="76167" y1="55636" x2="76167" y2="55636"/>
                          <a14:foregroundMark x1="61737" y1="50909" x2="61737" y2="50909"/>
                          <a14:foregroundMark x1="66906" y1="82836" x2="66906" y2="82836"/>
                          <a14:foregroundMark x1="36612" y1="76945" x2="36612" y2="76945"/>
                          <a14:foregroundMark x1="35750" y1="74036" x2="35750" y2="74036"/>
                          <a14:foregroundMark x1="46159" y1="79855" x2="46159" y2="79855"/>
                          <a14:foregroundMark x1="46447" y1="75782" x2="46447" y2="75782"/>
                          <a14:foregroundMark x1="49318" y1="88364" x2="49318" y2="88364"/>
                          <a14:foregroundMark x1="37473" y1="92727" x2="37473" y2="92727"/>
                          <a14:foregroundMark x1="49318" y1="79273" x2="49318" y2="79273"/>
                          <a14:foregroundMark x1="49318" y1="77818" x2="49318" y2="77818"/>
                          <a14:foregroundMark x1="55635" y1="76073" x2="55635" y2="76073"/>
                          <a14:foregroundMark x1="56210" y1="73164" x2="56210" y2="73164"/>
                          <a14:foregroundMark x1="28787" y1="72291" x2="28787" y2="72291"/>
                          <a14:foregroundMark x1="41493" y1="70836" x2="41493" y2="70836"/>
                          <a14:foregroundMark x1="38335" y1="79564" x2="38335" y2="79564"/>
                          <a14:foregroundMark x1="53912" y1="79564" x2="53912" y2="79564"/>
                          <a14:foregroundMark x1="60876" y1="72000" x2="60876" y2="72000"/>
                          <a14:foregroundMark x1="29935" y1="73455" x2="29935" y2="734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75" y="6092429"/>
              <a:ext cx="681832" cy="646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820107" y="6120638"/>
              <a:ext cx="25095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www.ostrovgeroev.ru</a:t>
              </a:r>
              <a:endParaRPr lang="ru-RU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7584" y="6417714"/>
              <a:ext cx="19472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+7 (495) 229-04-25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72886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4373016" y="6093296"/>
            <a:ext cx="4735488" cy="6983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3600" smtClean="0">
                <a:solidFill>
                  <a:srgbClr val="FFC000"/>
                </a:solidFill>
              </a:rPr>
              <a:t>Астротур Осень-2016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6146" name="Picture 2" descr="C:\Users\ostrov_geroev\Pictures\Картинки\Фото, Реклама, полиграфия\Крым астротур скалы\IMG_6499_thumb мал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1070" y="3212976"/>
            <a:ext cx="3813418" cy="25422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38275" y="6092429"/>
            <a:ext cx="3191333" cy="663839"/>
            <a:chOff x="138275" y="6092429"/>
            <a:chExt cx="3191333" cy="663839"/>
          </a:xfrm>
        </p:grpSpPr>
        <p:pic>
          <p:nvPicPr>
            <p:cNvPr id="5" name="Picture 4" descr="C:\Users\ostrov_geroev\Pictures\Картинки\Буклеты всех программ\Для типографии\Полиграфия\Лого\logo_ОГ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100000" l="718" r="98780">
                          <a14:foregroundMark x1="43216" y1="55345" x2="43216" y2="55345"/>
                          <a14:foregroundMark x1="31156" y1="53236" x2="31156" y2="53236"/>
                          <a14:foregroundMark x1="33166" y1="61164" x2="33166" y2="61164"/>
                          <a14:foregroundMark x1="52477" y1="62618" x2="52477" y2="62618"/>
                          <a14:foregroundMark x1="54200" y1="55927" x2="54200" y2="55927"/>
                          <a14:foregroundMark x1="51328" y1="50909" x2="51328" y2="50909"/>
                          <a14:foregroundMark x1="76167" y1="55636" x2="76167" y2="55636"/>
                          <a14:foregroundMark x1="61737" y1="50909" x2="61737" y2="50909"/>
                          <a14:foregroundMark x1="66906" y1="82836" x2="66906" y2="82836"/>
                          <a14:foregroundMark x1="36612" y1="76945" x2="36612" y2="76945"/>
                          <a14:foregroundMark x1="35750" y1="74036" x2="35750" y2="74036"/>
                          <a14:foregroundMark x1="46159" y1="79855" x2="46159" y2="79855"/>
                          <a14:foregroundMark x1="46447" y1="75782" x2="46447" y2="75782"/>
                          <a14:foregroundMark x1="49318" y1="88364" x2="49318" y2="88364"/>
                          <a14:foregroundMark x1="37473" y1="92727" x2="37473" y2="92727"/>
                          <a14:foregroundMark x1="49318" y1="79273" x2="49318" y2="79273"/>
                          <a14:foregroundMark x1="49318" y1="77818" x2="49318" y2="77818"/>
                          <a14:foregroundMark x1="55635" y1="76073" x2="55635" y2="76073"/>
                          <a14:foregroundMark x1="56210" y1="73164" x2="56210" y2="73164"/>
                          <a14:foregroundMark x1="28787" y1="72291" x2="28787" y2="72291"/>
                          <a14:foregroundMark x1="41493" y1="70836" x2="41493" y2="70836"/>
                          <a14:foregroundMark x1="38335" y1="79564" x2="38335" y2="79564"/>
                          <a14:foregroundMark x1="53912" y1="79564" x2="53912" y2="79564"/>
                          <a14:foregroundMark x1="60876" y1="72000" x2="60876" y2="72000"/>
                          <a14:foregroundMark x1="29935" y1="73455" x2="29935" y2="734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75" y="6092429"/>
              <a:ext cx="681832" cy="646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20107" y="6120638"/>
              <a:ext cx="25095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www.ostrovgeroev.ru</a:t>
              </a:r>
              <a:endParaRPr lang="ru-RU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7584" y="6417714"/>
              <a:ext cx="19472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+7 (495) 229-04-25</a:t>
              </a:r>
              <a:endParaRPr lang="ru-RU" sz="16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23528" y="476672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«ОСТРОВ ГЕРОЕВ» </a:t>
            </a:r>
            <a:r>
              <a:rPr lang="ru-RU" dirty="0" smtClean="0"/>
              <a:t>- это:</a:t>
            </a:r>
          </a:p>
          <a:p>
            <a:pPr marL="285750" indent="-285750" algn="ctr">
              <a:buFontTx/>
              <a:buChar char="-"/>
            </a:pPr>
            <a:r>
              <a:rPr lang="ru-RU" dirty="0" smtClean="0"/>
              <a:t>уникальные лагеря и программы;</a:t>
            </a:r>
          </a:p>
          <a:p>
            <a:pPr marL="285750" indent="-285750" algn="ctr">
              <a:buFontTx/>
              <a:buChar char="-"/>
            </a:pPr>
            <a:r>
              <a:rPr lang="ru-RU" dirty="0"/>
              <a:t>р</a:t>
            </a:r>
            <a:r>
              <a:rPr lang="ru-RU" dirty="0" smtClean="0"/>
              <a:t>азвитие, обучение, преодоление себя и море положительных эмоций;</a:t>
            </a:r>
          </a:p>
          <a:p>
            <a:pPr marL="285750" indent="-285750" algn="ctr">
              <a:buFontTx/>
              <a:buChar char="-"/>
            </a:pPr>
            <a:r>
              <a:rPr lang="ru-RU" dirty="0" smtClean="0"/>
              <a:t>ежедневные фото- и видеоотчеты  о программах на сайте;</a:t>
            </a:r>
          </a:p>
          <a:p>
            <a:pPr marL="285750" indent="-285750" algn="ctr">
              <a:buFontTx/>
              <a:buChar char="-"/>
            </a:pPr>
            <a:r>
              <a:rPr lang="ru-RU" dirty="0" smtClean="0"/>
              <a:t>онлайн-трансляция событий лагеря;</a:t>
            </a:r>
          </a:p>
          <a:p>
            <a:pPr marL="285750" indent="-285750" algn="ctr">
              <a:buFontTx/>
              <a:buChar char="-"/>
            </a:pPr>
            <a:r>
              <a:rPr lang="ru-RU" dirty="0" smtClean="0"/>
              <a:t>отсутствие гаджетов у детей;</a:t>
            </a:r>
          </a:p>
          <a:p>
            <a:pPr marL="285750" indent="-285750" algn="ctr">
              <a:buFontTx/>
              <a:buChar char="-"/>
            </a:pPr>
            <a:r>
              <a:rPr lang="ru-RU" dirty="0" smtClean="0"/>
              <a:t>своя «Школа вожатых», с детьми работают только профессиональные кадры.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3212976"/>
            <a:ext cx="50405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Внимание!</a:t>
            </a:r>
          </a:p>
          <a:p>
            <a:r>
              <a:rPr lang="ru-RU" dirty="0" smtClean="0"/>
              <a:t>Однажды обратившись к нам, вы рискуете стать нашими постоянными туристами. Возможно, ваши дети захотят приехать в наш лагерь еще и еще...</a:t>
            </a:r>
          </a:p>
          <a:p>
            <a:r>
              <a:rPr lang="ru-RU" dirty="0" smtClean="0"/>
              <a:t>Так случается. Часто. Очень часто. </a:t>
            </a:r>
          </a:p>
          <a:p>
            <a:r>
              <a:rPr lang="ru-RU" dirty="0" smtClean="0"/>
              <a:t>И мы чрезвычайно этому рады !</a:t>
            </a:r>
          </a:p>
          <a:p>
            <a:endParaRPr lang="ru-RU" dirty="0" smtClean="0"/>
          </a:p>
          <a:p>
            <a:r>
              <a:rPr lang="ru-RU" dirty="0" smtClean="0"/>
              <a:t>ДОБРО ПОЖАЛОВАТЬ!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425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140968"/>
            <a:ext cx="4248472" cy="2814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73016" y="6093296"/>
            <a:ext cx="4735488" cy="698376"/>
          </a:xfrm>
        </p:spPr>
        <p:txBody>
          <a:bodyPr/>
          <a:lstStyle/>
          <a:p>
            <a:pPr algn="r"/>
            <a:r>
              <a:rPr lang="ru-RU" sz="3600" dirty="0" smtClean="0">
                <a:solidFill>
                  <a:srgbClr val="FFC000"/>
                </a:solidFill>
              </a:rPr>
              <a:t>Астротур Осень-2016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140698"/>
            <a:ext cx="4248472" cy="283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8961" y="143668"/>
            <a:ext cx="4245527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95536" y="476672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КРЫМ осенью невероятно красив.</a:t>
            </a:r>
          </a:p>
          <a:p>
            <a:endParaRPr lang="ru-RU" dirty="0" smtClean="0"/>
          </a:p>
          <a:p>
            <a:r>
              <a:rPr lang="ru-RU" dirty="0" smtClean="0"/>
              <a:t>Абсолютно прозрачный воздух, яркие краски и тишина, нарушаемая шорохом падающего листа…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38275" y="6092429"/>
            <a:ext cx="3191333" cy="663839"/>
            <a:chOff x="138275" y="6092429"/>
            <a:chExt cx="3191333" cy="663839"/>
          </a:xfrm>
        </p:grpSpPr>
        <p:pic>
          <p:nvPicPr>
            <p:cNvPr id="9" name="Picture 4" descr="C:\Users\ostrov_geroev\Pictures\Картинки\Буклеты всех программ\Для типографии\Полиграфия\Лого\logo_ОГ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0" b="100000" l="718" r="98780">
                          <a14:foregroundMark x1="43216" y1="55345" x2="43216" y2="55345"/>
                          <a14:foregroundMark x1="31156" y1="53236" x2="31156" y2="53236"/>
                          <a14:foregroundMark x1="33166" y1="61164" x2="33166" y2="61164"/>
                          <a14:foregroundMark x1="52477" y1="62618" x2="52477" y2="62618"/>
                          <a14:foregroundMark x1="54200" y1="55927" x2="54200" y2="55927"/>
                          <a14:foregroundMark x1="51328" y1="50909" x2="51328" y2="50909"/>
                          <a14:foregroundMark x1="76167" y1="55636" x2="76167" y2="55636"/>
                          <a14:foregroundMark x1="61737" y1="50909" x2="61737" y2="50909"/>
                          <a14:foregroundMark x1="66906" y1="82836" x2="66906" y2="82836"/>
                          <a14:foregroundMark x1="36612" y1="76945" x2="36612" y2="76945"/>
                          <a14:foregroundMark x1="35750" y1="74036" x2="35750" y2="74036"/>
                          <a14:foregroundMark x1="46159" y1="79855" x2="46159" y2="79855"/>
                          <a14:foregroundMark x1="46447" y1="75782" x2="46447" y2="75782"/>
                          <a14:foregroundMark x1="49318" y1="88364" x2="49318" y2="88364"/>
                          <a14:foregroundMark x1="37473" y1="92727" x2="37473" y2="92727"/>
                          <a14:foregroundMark x1="49318" y1="79273" x2="49318" y2="79273"/>
                          <a14:foregroundMark x1="49318" y1="77818" x2="49318" y2="77818"/>
                          <a14:foregroundMark x1="55635" y1="76073" x2="55635" y2="76073"/>
                          <a14:foregroundMark x1="56210" y1="73164" x2="56210" y2="73164"/>
                          <a14:foregroundMark x1="28787" y1="72291" x2="28787" y2="72291"/>
                          <a14:foregroundMark x1="41493" y1="70836" x2="41493" y2="70836"/>
                          <a14:foregroundMark x1="38335" y1="79564" x2="38335" y2="79564"/>
                          <a14:foregroundMark x1="53912" y1="79564" x2="53912" y2="79564"/>
                          <a14:foregroundMark x1="60876" y1="72000" x2="60876" y2="72000"/>
                          <a14:foregroundMark x1="29935" y1="73455" x2="29935" y2="734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75" y="6092429"/>
              <a:ext cx="681832" cy="646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820107" y="6120638"/>
              <a:ext cx="25095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www.ostrovgeroev.ru</a:t>
              </a:r>
              <a:endParaRPr lang="ru-RU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7584" y="6417714"/>
              <a:ext cx="19472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+7 (495) 229-04-25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25130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63880" cy="3456384"/>
          </a:xfrm>
        </p:spPr>
        <p:txBody>
          <a:bodyPr/>
          <a:lstStyle/>
          <a:p>
            <a:pPr algn="ctr"/>
            <a:r>
              <a:rPr lang="ru-RU" dirty="0" smtClean="0"/>
              <a:t>И бесконечное небо прямо над головой с мириадами звезд и миров…</a:t>
            </a:r>
            <a:endParaRPr lang="ru-RU" dirty="0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4373016" y="6093296"/>
            <a:ext cx="4735488" cy="6983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3600" dirty="0" smtClean="0">
                <a:solidFill>
                  <a:srgbClr val="FFC000"/>
                </a:solidFill>
              </a:rPr>
              <a:t>Астротур Осень-2016</a:t>
            </a:r>
            <a:endParaRPr lang="ru-RU" sz="3600" dirty="0">
              <a:solidFill>
                <a:srgbClr val="FFC00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38275" y="6092429"/>
            <a:ext cx="3191333" cy="663839"/>
            <a:chOff x="138275" y="6092429"/>
            <a:chExt cx="3191333" cy="663839"/>
          </a:xfrm>
        </p:grpSpPr>
        <p:pic>
          <p:nvPicPr>
            <p:cNvPr id="5" name="Picture 4" descr="C:\Users\ostrov_geroev\Pictures\Картинки\Буклеты всех программ\Для типографии\Полиграфия\Лого\logo_ОГ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718" r="98780">
                          <a14:foregroundMark x1="43216" y1="55345" x2="43216" y2="55345"/>
                          <a14:foregroundMark x1="31156" y1="53236" x2="31156" y2="53236"/>
                          <a14:foregroundMark x1="33166" y1="61164" x2="33166" y2="61164"/>
                          <a14:foregroundMark x1="52477" y1="62618" x2="52477" y2="62618"/>
                          <a14:foregroundMark x1="54200" y1="55927" x2="54200" y2="55927"/>
                          <a14:foregroundMark x1="51328" y1="50909" x2="51328" y2="50909"/>
                          <a14:foregroundMark x1="76167" y1="55636" x2="76167" y2="55636"/>
                          <a14:foregroundMark x1="61737" y1="50909" x2="61737" y2="50909"/>
                          <a14:foregroundMark x1="66906" y1="82836" x2="66906" y2="82836"/>
                          <a14:foregroundMark x1="36612" y1="76945" x2="36612" y2="76945"/>
                          <a14:foregroundMark x1="35750" y1="74036" x2="35750" y2="74036"/>
                          <a14:foregroundMark x1="46159" y1="79855" x2="46159" y2="79855"/>
                          <a14:foregroundMark x1="46447" y1="75782" x2="46447" y2="75782"/>
                          <a14:foregroundMark x1="49318" y1="88364" x2="49318" y2="88364"/>
                          <a14:foregroundMark x1="37473" y1="92727" x2="37473" y2="92727"/>
                          <a14:foregroundMark x1="49318" y1="79273" x2="49318" y2="79273"/>
                          <a14:foregroundMark x1="49318" y1="77818" x2="49318" y2="77818"/>
                          <a14:foregroundMark x1="55635" y1="76073" x2="55635" y2="76073"/>
                          <a14:foregroundMark x1="56210" y1="73164" x2="56210" y2="73164"/>
                          <a14:foregroundMark x1="28787" y1="72291" x2="28787" y2="72291"/>
                          <a14:foregroundMark x1="41493" y1="70836" x2="41493" y2="70836"/>
                          <a14:foregroundMark x1="38335" y1="79564" x2="38335" y2="79564"/>
                          <a14:foregroundMark x1="53912" y1="79564" x2="53912" y2="79564"/>
                          <a14:foregroundMark x1="60876" y1="72000" x2="60876" y2="72000"/>
                          <a14:foregroundMark x1="29935" y1="73455" x2="29935" y2="734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75" y="6092429"/>
              <a:ext cx="681832" cy="646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20107" y="6120638"/>
              <a:ext cx="25095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www.ostrovgeroev.ru</a:t>
              </a:r>
              <a:endParaRPr lang="ru-RU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7584" y="6417714"/>
              <a:ext cx="19472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+7 (495) 229-04-25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6257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49" y="188640"/>
            <a:ext cx="9001000" cy="134644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Туроператор активного детского отдыха «Остров Героев»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4084984" y="5898976"/>
            <a:ext cx="4735488" cy="6983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3600" dirty="0" smtClean="0">
                <a:solidFill>
                  <a:srgbClr val="FFC000"/>
                </a:solidFill>
              </a:rPr>
              <a:t>Астротур Осень-2016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363" y="2089289"/>
            <a:ext cx="5796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п</a:t>
            </a:r>
            <a:r>
              <a:rPr lang="ru-RU" sz="2400" dirty="0" smtClean="0"/>
              <a:t>риглашает подростков от 12 до 16 лет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019216" y="2996952"/>
            <a:ext cx="4061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</a:t>
            </a:r>
            <a:r>
              <a:rPr lang="ru-RU" sz="2400" dirty="0" smtClean="0"/>
              <a:t> период осенних каникул с 30 октября по 6 ноября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48938" y="4495836"/>
            <a:ext cx="6463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</a:t>
            </a:r>
            <a:r>
              <a:rPr lang="ru-RU" sz="2400" dirty="0" smtClean="0"/>
              <a:t>рисоединиться к уникальной программе:</a:t>
            </a:r>
            <a:r>
              <a:rPr lang="ru-RU" dirty="0" smtClean="0"/>
              <a:t>  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38275" y="6092429"/>
            <a:ext cx="3191333" cy="663839"/>
            <a:chOff x="138275" y="6092429"/>
            <a:chExt cx="3191333" cy="663839"/>
          </a:xfrm>
        </p:grpSpPr>
        <p:pic>
          <p:nvPicPr>
            <p:cNvPr id="8" name="Picture 4" descr="C:\Users\ostrov_geroev\Pictures\Картинки\Буклеты всех программ\Для типографии\Полиграфия\Лого\logo_ОГ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718" r="98780">
                          <a14:foregroundMark x1="43216" y1="55345" x2="43216" y2="55345"/>
                          <a14:foregroundMark x1="31156" y1="53236" x2="31156" y2="53236"/>
                          <a14:foregroundMark x1="33166" y1="61164" x2="33166" y2="61164"/>
                          <a14:foregroundMark x1="52477" y1="62618" x2="52477" y2="62618"/>
                          <a14:foregroundMark x1="54200" y1="55927" x2="54200" y2="55927"/>
                          <a14:foregroundMark x1="51328" y1="50909" x2="51328" y2="50909"/>
                          <a14:foregroundMark x1="76167" y1="55636" x2="76167" y2="55636"/>
                          <a14:foregroundMark x1="61737" y1="50909" x2="61737" y2="50909"/>
                          <a14:foregroundMark x1="66906" y1="82836" x2="66906" y2="82836"/>
                          <a14:foregroundMark x1="36612" y1="76945" x2="36612" y2="76945"/>
                          <a14:foregroundMark x1="35750" y1="74036" x2="35750" y2="74036"/>
                          <a14:foregroundMark x1="46159" y1="79855" x2="46159" y2="79855"/>
                          <a14:foregroundMark x1="46447" y1="75782" x2="46447" y2="75782"/>
                          <a14:foregroundMark x1="49318" y1="88364" x2="49318" y2="88364"/>
                          <a14:foregroundMark x1="37473" y1="92727" x2="37473" y2="92727"/>
                          <a14:foregroundMark x1="49318" y1="79273" x2="49318" y2="79273"/>
                          <a14:foregroundMark x1="49318" y1="77818" x2="49318" y2="77818"/>
                          <a14:foregroundMark x1="55635" y1="76073" x2="55635" y2="76073"/>
                          <a14:foregroundMark x1="56210" y1="73164" x2="56210" y2="73164"/>
                          <a14:foregroundMark x1="28787" y1="72291" x2="28787" y2="72291"/>
                          <a14:foregroundMark x1="41493" y1="70836" x2="41493" y2="70836"/>
                          <a14:foregroundMark x1="38335" y1="79564" x2="38335" y2="79564"/>
                          <a14:foregroundMark x1="53912" y1="79564" x2="53912" y2="79564"/>
                          <a14:foregroundMark x1="60876" y1="72000" x2="60876" y2="72000"/>
                          <a14:foregroundMark x1="29935" y1="73455" x2="29935" y2="734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75" y="6092429"/>
              <a:ext cx="681832" cy="646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20107" y="6120638"/>
              <a:ext cx="25095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www.ostrovgeroev.ru</a:t>
              </a:r>
              <a:endParaRPr lang="ru-RU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7584" y="6417714"/>
              <a:ext cx="19472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+7 (495) 229-04-25</a:t>
              </a:r>
              <a:endParaRPr lang="ru-RU" sz="1600" dirty="0"/>
            </a:p>
          </p:txBody>
        </p:sp>
      </p:grpSp>
      <p:pic>
        <p:nvPicPr>
          <p:cNvPr id="8197" name="Picture 5" descr="C:\Users\ostrov_geroev\Desktop\Li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7511" y="2891127"/>
            <a:ext cx="2231349" cy="1394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ostrov_geroev\Pictures\Картинки\Фото, Реклама, полиграфия\Крым астротур скалы\Научный\egor-lychev-nabludaet-v-telesko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7751">
            <a:off x="6715205" y="4168679"/>
            <a:ext cx="2116153" cy="1491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ostrov_geroev\Pictures\Картинки\Фото, Реклама, полиграфия\Крым астротур скалы\Научный\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43020">
            <a:off x="6581208" y="1561567"/>
            <a:ext cx="2210046" cy="1424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045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0520" y="431590"/>
            <a:ext cx="41022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Этой осенью мы опять едем в Крым к звездам. </a:t>
            </a:r>
          </a:p>
          <a:p>
            <a:r>
              <a:rPr lang="ru-RU" dirty="0" smtClean="0"/>
              <a:t>Едем за открытиями, знаниями и новыми впечатлениями, </a:t>
            </a:r>
          </a:p>
          <a:p>
            <a:r>
              <a:rPr lang="ru-RU" dirty="0" smtClean="0"/>
              <a:t>за опытом первых походов и счастьем обретения</a:t>
            </a:r>
          </a:p>
          <a:p>
            <a:r>
              <a:rPr lang="ru-RU" dirty="0" smtClean="0"/>
              <a:t>новых друзей.</a:t>
            </a:r>
            <a:endParaRPr lang="ru-RU" dirty="0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4373016" y="6093296"/>
            <a:ext cx="4735488" cy="6983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3600" dirty="0" smtClean="0">
                <a:solidFill>
                  <a:srgbClr val="FFC000"/>
                </a:solidFill>
              </a:rPr>
              <a:t>Астротур Осень-2016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284984"/>
            <a:ext cx="3764333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2052" y="3284984"/>
            <a:ext cx="4240739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04664"/>
            <a:ext cx="3764332" cy="2510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Группа 6"/>
          <p:cNvGrpSpPr/>
          <p:nvPr/>
        </p:nvGrpSpPr>
        <p:grpSpPr>
          <a:xfrm>
            <a:off x="138275" y="6092429"/>
            <a:ext cx="3191333" cy="663839"/>
            <a:chOff x="138275" y="6092429"/>
            <a:chExt cx="3191333" cy="663839"/>
          </a:xfrm>
        </p:grpSpPr>
        <p:pic>
          <p:nvPicPr>
            <p:cNvPr id="8" name="Picture 4" descr="C:\Users\ostrov_geroev\Pictures\Картинки\Буклеты всех программ\Для типографии\Полиграфия\Лого\logo_ОГ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0" b="100000" l="718" r="98780">
                          <a14:foregroundMark x1="43216" y1="55345" x2="43216" y2="55345"/>
                          <a14:foregroundMark x1="31156" y1="53236" x2="31156" y2="53236"/>
                          <a14:foregroundMark x1="33166" y1="61164" x2="33166" y2="61164"/>
                          <a14:foregroundMark x1="52477" y1="62618" x2="52477" y2="62618"/>
                          <a14:foregroundMark x1="54200" y1="55927" x2="54200" y2="55927"/>
                          <a14:foregroundMark x1="51328" y1="50909" x2="51328" y2="50909"/>
                          <a14:foregroundMark x1="76167" y1="55636" x2="76167" y2="55636"/>
                          <a14:foregroundMark x1="61737" y1="50909" x2="61737" y2="50909"/>
                          <a14:foregroundMark x1="66906" y1="82836" x2="66906" y2="82836"/>
                          <a14:foregroundMark x1="36612" y1="76945" x2="36612" y2="76945"/>
                          <a14:foregroundMark x1="35750" y1="74036" x2="35750" y2="74036"/>
                          <a14:foregroundMark x1="46159" y1="79855" x2="46159" y2="79855"/>
                          <a14:foregroundMark x1="46447" y1="75782" x2="46447" y2="75782"/>
                          <a14:foregroundMark x1="49318" y1="88364" x2="49318" y2="88364"/>
                          <a14:foregroundMark x1="37473" y1="92727" x2="37473" y2="92727"/>
                          <a14:foregroundMark x1="49318" y1="79273" x2="49318" y2="79273"/>
                          <a14:foregroundMark x1="49318" y1="77818" x2="49318" y2="77818"/>
                          <a14:foregroundMark x1="55635" y1="76073" x2="55635" y2="76073"/>
                          <a14:foregroundMark x1="56210" y1="73164" x2="56210" y2="73164"/>
                          <a14:foregroundMark x1="28787" y1="72291" x2="28787" y2="72291"/>
                          <a14:foregroundMark x1="41493" y1="70836" x2="41493" y2="70836"/>
                          <a14:foregroundMark x1="38335" y1="79564" x2="38335" y2="79564"/>
                          <a14:foregroundMark x1="53912" y1="79564" x2="53912" y2="79564"/>
                          <a14:foregroundMark x1="60876" y1="72000" x2="60876" y2="72000"/>
                          <a14:foregroundMark x1="29935" y1="73455" x2="29935" y2="734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75" y="6092429"/>
              <a:ext cx="681832" cy="646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820107" y="6120638"/>
              <a:ext cx="25095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www.ostrovgeroev.ru</a:t>
              </a:r>
              <a:endParaRPr lang="ru-RU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7584" y="6417714"/>
              <a:ext cx="19472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+7 (495) 229-04-25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7379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4373016" y="6093296"/>
            <a:ext cx="4735488" cy="6983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3600" smtClean="0">
                <a:solidFill>
                  <a:srgbClr val="FFC000"/>
                </a:solidFill>
              </a:rPr>
              <a:t>Астротур Осень-2016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0200" y="116632"/>
            <a:ext cx="4517514" cy="2992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501" y="2435146"/>
            <a:ext cx="4683523" cy="3514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95536" y="476672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Гостиница пос. Научный демонстрирует простор и монументальность сталинского ампира.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148064" y="3717032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Уютные номера, холл с диваном и телевизором, «малый зал» для мастер-классов. </a:t>
            </a:r>
          </a:p>
          <a:p>
            <a:r>
              <a:rPr lang="ru-RU" dirty="0" smtClean="0"/>
              <a:t>Вокруг гостиницы  расположен великолепный парк. 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38275" y="6092429"/>
            <a:ext cx="3191333" cy="663839"/>
            <a:chOff x="138275" y="6092429"/>
            <a:chExt cx="3191333" cy="663839"/>
          </a:xfrm>
        </p:grpSpPr>
        <p:pic>
          <p:nvPicPr>
            <p:cNvPr id="9" name="Picture 4" descr="C:\Users\ostrov_geroev\Pictures\Картинки\Буклеты всех программ\Для типографии\Полиграфия\Лого\logo_ОГ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718" r="98780">
                          <a14:foregroundMark x1="43216" y1="55345" x2="43216" y2="55345"/>
                          <a14:foregroundMark x1="31156" y1="53236" x2="31156" y2="53236"/>
                          <a14:foregroundMark x1="33166" y1="61164" x2="33166" y2="61164"/>
                          <a14:foregroundMark x1="52477" y1="62618" x2="52477" y2="62618"/>
                          <a14:foregroundMark x1="54200" y1="55927" x2="54200" y2="55927"/>
                          <a14:foregroundMark x1="51328" y1="50909" x2="51328" y2="50909"/>
                          <a14:foregroundMark x1="76167" y1="55636" x2="76167" y2="55636"/>
                          <a14:foregroundMark x1="61737" y1="50909" x2="61737" y2="50909"/>
                          <a14:foregroundMark x1="66906" y1="82836" x2="66906" y2="82836"/>
                          <a14:foregroundMark x1="36612" y1="76945" x2="36612" y2="76945"/>
                          <a14:foregroundMark x1="35750" y1="74036" x2="35750" y2="74036"/>
                          <a14:foregroundMark x1="46159" y1="79855" x2="46159" y2="79855"/>
                          <a14:foregroundMark x1="46447" y1="75782" x2="46447" y2="75782"/>
                          <a14:foregroundMark x1="49318" y1="88364" x2="49318" y2="88364"/>
                          <a14:foregroundMark x1="37473" y1="92727" x2="37473" y2="92727"/>
                          <a14:foregroundMark x1="49318" y1="79273" x2="49318" y2="79273"/>
                          <a14:foregroundMark x1="49318" y1="77818" x2="49318" y2="77818"/>
                          <a14:foregroundMark x1="55635" y1="76073" x2="55635" y2="76073"/>
                          <a14:foregroundMark x1="56210" y1="73164" x2="56210" y2="73164"/>
                          <a14:foregroundMark x1="28787" y1="72291" x2="28787" y2="72291"/>
                          <a14:foregroundMark x1="41493" y1="70836" x2="41493" y2="70836"/>
                          <a14:foregroundMark x1="38335" y1="79564" x2="38335" y2="79564"/>
                          <a14:foregroundMark x1="53912" y1="79564" x2="53912" y2="79564"/>
                          <a14:foregroundMark x1="60876" y1="72000" x2="60876" y2="72000"/>
                          <a14:foregroundMark x1="29935" y1="73455" x2="29935" y2="734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75" y="6092429"/>
              <a:ext cx="681832" cy="646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820107" y="6120638"/>
              <a:ext cx="25095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www.ostrovgeroev.ru</a:t>
              </a:r>
              <a:endParaRPr lang="ru-RU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7584" y="6417714"/>
              <a:ext cx="19472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+7 (495) 229-04-25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80732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4373016" y="6093296"/>
            <a:ext cx="4735488" cy="6983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3600" smtClean="0">
                <a:solidFill>
                  <a:srgbClr val="FFC000"/>
                </a:solidFill>
              </a:rPr>
              <a:t>Астротур Осень-2016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488422" y="3857885"/>
            <a:ext cx="3529712" cy="23378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5" y="180864"/>
            <a:ext cx="3888431" cy="28779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04" y="152636"/>
            <a:ext cx="4320480" cy="2916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2699792" y="3645024"/>
            <a:ext cx="62646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Крымская Астрофизическая обсерватория – это </a:t>
            </a:r>
            <a:r>
              <a:rPr lang="ru-RU" dirty="0"/>
              <a:t>крупнейший в Европе звездный телескоп с диаметром зеркала 2,6 м, </a:t>
            </a:r>
            <a:endParaRPr lang="ru-RU" dirty="0" smtClean="0"/>
          </a:p>
          <a:p>
            <a:r>
              <a:rPr lang="ru-RU" dirty="0" smtClean="0"/>
              <a:t>один </a:t>
            </a:r>
            <a:r>
              <a:rPr lang="ru-RU" dirty="0"/>
              <a:t>из самых больших солнечных </a:t>
            </a:r>
            <a:r>
              <a:rPr lang="ru-RU" dirty="0" smtClean="0"/>
              <a:t>телескопов с </a:t>
            </a:r>
            <a:r>
              <a:rPr lang="ru-RU" dirty="0"/>
              <a:t>диаметром зеркала 1 м</a:t>
            </a:r>
            <a:r>
              <a:rPr lang="ru-RU" dirty="0" smtClean="0"/>
              <a:t> </a:t>
            </a:r>
          </a:p>
          <a:p>
            <a:r>
              <a:rPr lang="ru-RU" dirty="0" smtClean="0"/>
              <a:t>А также удивительные люди – астрофизики, способные кого угодно заразить любовью к звездам и телескопам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38275" y="6092429"/>
            <a:ext cx="3191333" cy="663839"/>
            <a:chOff x="138275" y="6092429"/>
            <a:chExt cx="3191333" cy="663839"/>
          </a:xfrm>
        </p:grpSpPr>
        <p:pic>
          <p:nvPicPr>
            <p:cNvPr id="9" name="Picture 4" descr="C:\Users\ostrov_geroev\Pictures\Картинки\Буклеты всех программ\Для типографии\Полиграфия\Лого\logo_ОГ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0" b="100000" l="718" r="98780">
                          <a14:foregroundMark x1="43216" y1="55345" x2="43216" y2="55345"/>
                          <a14:foregroundMark x1="31156" y1="53236" x2="31156" y2="53236"/>
                          <a14:foregroundMark x1="33166" y1="61164" x2="33166" y2="61164"/>
                          <a14:foregroundMark x1="52477" y1="62618" x2="52477" y2="62618"/>
                          <a14:foregroundMark x1="54200" y1="55927" x2="54200" y2="55927"/>
                          <a14:foregroundMark x1="51328" y1="50909" x2="51328" y2="50909"/>
                          <a14:foregroundMark x1="76167" y1="55636" x2="76167" y2="55636"/>
                          <a14:foregroundMark x1="61737" y1="50909" x2="61737" y2="50909"/>
                          <a14:foregroundMark x1="66906" y1="82836" x2="66906" y2="82836"/>
                          <a14:foregroundMark x1="36612" y1="76945" x2="36612" y2="76945"/>
                          <a14:foregroundMark x1="35750" y1="74036" x2="35750" y2="74036"/>
                          <a14:foregroundMark x1="46159" y1="79855" x2="46159" y2="79855"/>
                          <a14:foregroundMark x1="46447" y1="75782" x2="46447" y2="75782"/>
                          <a14:foregroundMark x1="49318" y1="88364" x2="49318" y2="88364"/>
                          <a14:foregroundMark x1="37473" y1="92727" x2="37473" y2="92727"/>
                          <a14:foregroundMark x1="49318" y1="79273" x2="49318" y2="79273"/>
                          <a14:foregroundMark x1="49318" y1="77818" x2="49318" y2="77818"/>
                          <a14:foregroundMark x1="55635" y1="76073" x2="55635" y2="76073"/>
                          <a14:foregroundMark x1="56210" y1="73164" x2="56210" y2="73164"/>
                          <a14:foregroundMark x1="28787" y1="72291" x2="28787" y2="72291"/>
                          <a14:foregroundMark x1="41493" y1="70836" x2="41493" y2="70836"/>
                          <a14:foregroundMark x1="38335" y1="79564" x2="38335" y2="79564"/>
                          <a14:foregroundMark x1="53912" y1="79564" x2="53912" y2="79564"/>
                          <a14:foregroundMark x1="60876" y1="72000" x2="60876" y2="72000"/>
                          <a14:foregroundMark x1="29935" y1="73455" x2="29935" y2="734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75" y="6092429"/>
              <a:ext cx="681832" cy="646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820107" y="6120638"/>
              <a:ext cx="25095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www.ostrovgeroev.ru</a:t>
              </a:r>
              <a:endParaRPr lang="ru-RU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7584" y="6417714"/>
              <a:ext cx="19472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+7 (495) 229-04-25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59359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4373016" y="6093296"/>
            <a:ext cx="4735488" cy="6983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3600" smtClean="0">
                <a:solidFill>
                  <a:srgbClr val="FFC000"/>
                </a:solidFill>
              </a:rPr>
              <a:t>Астротур Осень-2016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1028" name="Picture 4" descr="C:\Users\ostrov_geroev\Pictures\Картинки\Фото, Реклама, полиграфия\Крым астротур скалы\Научный\ZoCvQnfSM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547520" cy="2344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3861048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 </a:t>
            </a:r>
            <a:r>
              <a:rPr lang="ru-RU" dirty="0" smtClean="0"/>
              <a:t>группой 12 детей  работают </a:t>
            </a:r>
            <a:r>
              <a:rPr lang="ru-RU" dirty="0"/>
              <a:t>2 взрослых: руководитель программы и вожатый.</a:t>
            </a:r>
          </a:p>
          <a:p>
            <a:r>
              <a:rPr lang="ru-RU" dirty="0" smtClean="0"/>
              <a:t>Ведет </a:t>
            </a:r>
            <a:r>
              <a:rPr lang="ru-RU" dirty="0"/>
              <a:t>программу астрофизик </a:t>
            </a:r>
            <a:r>
              <a:rPr lang="ru-RU" dirty="0" smtClean="0"/>
              <a:t>Сергей Валентинович Назаров. </a:t>
            </a:r>
          </a:p>
          <a:p>
            <a:r>
              <a:rPr lang="ru-RU" dirty="0" smtClean="0"/>
              <a:t>Сергей </a:t>
            </a:r>
            <a:r>
              <a:rPr lang="ru-RU" dirty="0"/>
              <a:t>- профессионал, вдохновенно любящий свое дело и умеющий работать с детьми</a:t>
            </a:r>
            <a:r>
              <a:rPr lang="ru-RU" dirty="0" smtClean="0"/>
              <a:t>. Дети его обожают.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33" name="Picture 9" descr="C:\Users\ostrov_geroev\Pictures\Картинки\Фото, Реклама, полиграфия\Крым астротур скалы\мала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25459"/>
            <a:ext cx="2808312" cy="42159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strov_geroev\Pictures\Картинки\Фото, Реклама, полиграфия\Крым астротур скалы\IMG_6183_thum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1956" y="83464"/>
            <a:ext cx="3636789" cy="2424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38275" y="6092429"/>
            <a:ext cx="3191333" cy="663839"/>
            <a:chOff x="138275" y="6092429"/>
            <a:chExt cx="3191333" cy="663839"/>
          </a:xfrm>
        </p:grpSpPr>
        <p:pic>
          <p:nvPicPr>
            <p:cNvPr id="13" name="Picture 4" descr="C:\Users\ostrov_geroev\Pictures\Картинки\Буклеты всех программ\Для типографии\Полиграфия\Лого\logo_ОГ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0" b="100000" l="718" r="98780">
                          <a14:foregroundMark x1="43216" y1="55345" x2="43216" y2="55345"/>
                          <a14:foregroundMark x1="31156" y1="53236" x2="31156" y2="53236"/>
                          <a14:foregroundMark x1="33166" y1="61164" x2="33166" y2="61164"/>
                          <a14:foregroundMark x1="52477" y1="62618" x2="52477" y2="62618"/>
                          <a14:foregroundMark x1="54200" y1="55927" x2="54200" y2="55927"/>
                          <a14:foregroundMark x1="51328" y1="50909" x2="51328" y2="50909"/>
                          <a14:foregroundMark x1="76167" y1="55636" x2="76167" y2="55636"/>
                          <a14:foregroundMark x1="61737" y1="50909" x2="61737" y2="50909"/>
                          <a14:foregroundMark x1="66906" y1="82836" x2="66906" y2="82836"/>
                          <a14:foregroundMark x1="36612" y1="76945" x2="36612" y2="76945"/>
                          <a14:foregroundMark x1="35750" y1="74036" x2="35750" y2="74036"/>
                          <a14:foregroundMark x1="46159" y1="79855" x2="46159" y2="79855"/>
                          <a14:foregroundMark x1="46447" y1="75782" x2="46447" y2="75782"/>
                          <a14:foregroundMark x1="49318" y1="88364" x2="49318" y2="88364"/>
                          <a14:foregroundMark x1="37473" y1="92727" x2="37473" y2="92727"/>
                          <a14:foregroundMark x1="49318" y1="79273" x2="49318" y2="79273"/>
                          <a14:foregroundMark x1="49318" y1="77818" x2="49318" y2="77818"/>
                          <a14:foregroundMark x1="55635" y1="76073" x2="55635" y2="76073"/>
                          <a14:foregroundMark x1="56210" y1="73164" x2="56210" y2="73164"/>
                          <a14:foregroundMark x1="28787" y1="72291" x2="28787" y2="72291"/>
                          <a14:foregroundMark x1="41493" y1="70836" x2="41493" y2="70836"/>
                          <a14:foregroundMark x1="38335" y1="79564" x2="38335" y2="79564"/>
                          <a14:foregroundMark x1="53912" y1="79564" x2="53912" y2="79564"/>
                          <a14:foregroundMark x1="60876" y1="72000" x2="60876" y2="72000"/>
                          <a14:foregroundMark x1="29935" y1="73455" x2="29935" y2="734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75" y="6092429"/>
              <a:ext cx="681832" cy="646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820107" y="6120638"/>
              <a:ext cx="25095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www.ostrovgeroev.ru</a:t>
              </a:r>
              <a:endParaRPr lang="ru-RU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7584" y="6417714"/>
              <a:ext cx="19472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+7 (495) 229-04-25</a:t>
              </a:r>
              <a:endParaRPr lang="ru-RU" sz="1600" dirty="0"/>
            </a:p>
          </p:txBody>
        </p:sp>
      </p:grpSp>
      <p:pic>
        <p:nvPicPr>
          <p:cNvPr id="1029" name="Picture 5" descr="C:\Users\ostrov_geroev\Pictures\Картинки\Фото, Реклама, полиграфия\Крым астротур скалы\IMG_6211_thum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20549"/>
            <a:ext cx="3744725" cy="2496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739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7503" y="116632"/>
            <a:ext cx="9001001" cy="6675040"/>
            <a:chOff x="107503" y="116632"/>
            <a:chExt cx="9001001" cy="6675040"/>
          </a:xfrm>
        </p:grpSpPr>
        <p:sp>
          <p:nvSpPr>
            <p:cNvPr id="2" name="Заголовок 2"/>
            <p:cNvSpPr txBox="1">
              <a:spLocks/>
            </p:cNvSpPr>
            <p:nvPr/>
          </p:nvSpPr>
          <p:spPr>
            <a:xfrm>
              <a:off x="4373016" y="6093296"/>
              <a:ext cx="4735488" cy="69837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9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r"/>
              <a:r>
                <a:rPr lang="ru-RU" sz="3600" dirty="0" smtClean="0">
                  <a:solidFill>
                    <a:srgbClr val="FFC000"/>
                  </a:solidFill>
                </a:rPr>
                <a:t>Астротур Осень-2016</a:t>
              </a:r>
              <a:endParaRPr lang="ru-RU" sz="3600" dirty="0">
                <a:solidFill>
                  <a:srgbClr val="FFC000"/>
                </a:solidFill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107503" y="116632"/>
              <a:ext cx="8928993" cy="6624736"/>
              <a:chOff x="107503" y="116632"/>
              <a:chExt cx="8928993" cy="6624736"/>
            </a:xfrm>
          </p:grpSpPr>
          <p:pic>
            <p:nvPicPr>
              <p:cNvPr id="2051" name="Picture 3" descr="C:\Users\ostrov_geroev\Pictures\Картинки\Фото, Реклама, полиграфия\Крым астротур скалы\IMG_6231_thumb малая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68" y="2132856"/>
                <a:ext cx="2479782" cy="3722712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C:\Users\ostrov_geroev\Pictures\Картинки\Фото, Реклама, полиграфия\Крым астротур скалы\IMG_6312_thumb малая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04" y="116632"/>
                <a:ext cx="3533352" cy="2355568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3" name="Picture 5" descr="C:\Users\ostrov_geroev\Pictures\Картинки\Фото, Реклама, полиграфия\Крым астротур скалы\_MG_6730 малая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6096" y="142055"/>
                <a:ext cx="3600400" cy="2395368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4" name="Picture 6" descr="C:\Users\ostrov_geroev\Pictures\Картинки\Фото, Реклама, полиграфия\Крым астротур скалы\IMG_7037_thumb малая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03" y="3092592"/>
                <a:ext cx="2432517" cy="3648776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TextBox 2"/>
            <p:cNvSpPr txBox="1"/>
            <p:nvPr/>
          </p:nvSpPr>
          <p:spPr>
            <a:xfrm>
              <a:off x="5076056" y="2636912"/>
              <a:ext cx="381032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В одной из крупнейших обсерваторий Европы мы:</a:t>
              </a:r>
            </a:p>
            <a:p>
              <a:r>
                <a:rPr lang="ru-RU" dirty="0" smtClean="0"/>
                <a:t>- узнаем, как проводят наблюдения профессиональные астрономы, </a:t>
              </a:r>
            </a:p>
            <a:p>
              <a:r>
                <a:rPr lang="ru-RU" dirty="0" smtClean="0"/>
                <a:t>- примем участие в ночных наблюдениях при помощи телескопов,  </a:t>
              </a:r>
            </a:p>
            <a:p>
              <a:r>
                <a:rPr lang="ru-RU" dirty="0" smtClean="0"/>
                <a:t>- научимся ориентироваться в звездном небе,</a:t>
              </a:r>
            </a:p>
            <a:p>
              <a:r>
                <a:rPr lang="ru-RU" dirty="0" smtClean="0"/>
                <a:t>- разберемся в многообразии оптических телескопов…</a:t>
              </a:r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138275" y="6092429"/>
              <a:ext cx="3191333" cy="663839"/>
              <a:chOff x="138275" y="6092429"/>
              <a:chExt cx="3191333" cy="663839"/>
            </a:xfrm>
          </p:grpSpPr>
          <p:pic>
            <p:nvPicPr>
              <p:cNvPr id="10" name="Picture 4" descr="C:\Users\ostrov_geroev\Pictures\Картинки\Буклеты всех программ\Для типографии\Полиграфия\Лого\logo_ОГ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backgroundRemoval t="0" b="100000" l="718" r="98780">
                            <a14:foregroundMark x1="43216" y1="55345" x2="43216" y2="55345"/>
                            <a14:foregroundMark x1="31156" y1="53236" x2="31156" y2="53236"/>
                            <a14:foregroundMark x1="33166" y1="61164" x2="33166" y2="61164"/>
                            <a14:foregroundMark x1="52477" y1="62618" x2="52477" y2="62618"/>
                            <a14:foregroundMark x1="54200" y1="55927" x2="54200" y2="55927"/>
                            <a14:foregroundMark x1="51328" y1="50909" x2="51328" y2="50909"/>
                            <a14:foregroundMark x1="76167" y1="55636" x2="76167" y2="55636"/>
                            <a14:foregroundMark x1="61737" y1="50909" x2="61737" y2="50909"/>
                            <a14:foregroundMark x1="66906" y1="82836" x2="66906" y2="82836"/>
                            <a14:foregroundMark x1="36612" y1="76945" x2="36612" y2="76945"/>
                            <a14:foregroundMark x1="35750" y1="74036" x2="35750" y2="74036"/>
                            <a14:foregroundMark x1="46159" y1="79855" x2="46159" y2="79855"/>
                            <a14:foregroundMark x1="46447" y1="75782" x2="46447" y2="75782"/>
                            <a14:foregroundMark x1="49318" y1="88364" x2="49318" y2="88364"/>
                            <a14:foregroundMark x1="37473" y1="92727" x2="37473" y2="92727"/>
                            <a14:foregroundMark x1="49318" y1="79273" x2="49318" y2="79273"/>
                            <a14:foregroundMark x1="49318" y1="77818" x2="49318" y2="77818"/>
                            <a14:foregroundMark x1="55635" y1="76073" x2="55635" y2="76073"/>
                            <a14:foregroundMark x1="56210" y1="73164" x2="56210" y2="73164"/>
                            <a14:foregroundMark x1="28787" y1="72291" x2="28787" y2="72291"/>
                            <a14:foregroundMark x1="41493" y1="70836" x2="41493" y2="70836"/>
                            <a14:foregroundMark x1="38335" y1="79564" x2="38335" y2="79564"/>
                            <a14:foregroundMark x1="53912" y1="79564" x2="53912" y2="79564"/>
                            <a14:foregroundMark x1="60876" y1="72000" x2="60876" y2="72000"/>
                            <a14:foregroundMark x1="29935" y1="73455" x2="29935" y2="7345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75" y="6092429"/>
                <a:ext cx="681832" cy="646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820107" y="6120638"/>
                <a:ext cx="25095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www.ostrovgeroev.ru</a:t>
                </a:r>
                <a:endParaRPr lang="ru-RU" sz="16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27584" y="6417714"/>
                <a:ext cx="19472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+7 (495) 229-04-25</a:t>
                </a:r>
                <a:endParaRPr lang="ru-RU" sz="1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28435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2088</TotalTime>
  <Words>556</Words>
  <Application>Microsoft Office PowerPoint</Application>
  <PresentationFormat>Экран (4:3)</PresentationFormat>
  <Paragraphs>89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Базовая</vt:lpstr>
      <vt:lpstr>Слайд 1</vt:lpstr>
      <vt:lpstr>Астротур Осень-2016</vt:lpstr>
      <vt:lpstr>И бесконечное небо прямо над головой с мириадами звезд и миров…</vt:lpstr>
      <vt:lpstr>Туроператор активного детского отдыха «Остров Героев»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Крым: Звездн</dc:title>
  <dc:creator>ostrov_geroev</dc:creator>
  <cp:lastModifiedBy>в</cp:lastModifiedBy>
  <cp:revision>43</cp:revision>
  <dcterms:created xsi:type="dcterms:W3CDTF">2016-09-13T12:55:56Z</dcterms:created>
  <dcterms:modified xsi:type="dcterms:W3CDTF">2016-10-03T17:36:50Z</dcterms:modified>
</cp:coreProperties>
</file>